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427"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Box 6"/>
          <p:cNvSpPr txBox="1"/>
          <p:nvPr userDrawn="1"/>
        </p:nvSpPr>
        <p:spPr>
          <a:xfrm>
            <a:off x="457200" y="6324600"/>
            <a:ext cx="4213654" cy="369332"/>
          </a:xfrm>
          <a:prstGeom prst="rect">
            <a:avLst/>
          </a:prstGeom>
          <a:noFill/>
        </p:spPr>
        <p:txBody>
          <a:bodyPr wrap="none" rtlCol="0">
            <a:spAutoFit/>
          </a:bodyPr>
          <a:lstStyle/>
          <a:p>
            <a:r>
              <a:rPr lang="en-US" dirty="0" smtClean="0"/>
              <a:t>Administrative Law – Professor David Thaw</a:t>
            </a:r>
            <a:endParaRPr lang="en-US" dirty="0"/>
          </a:p>
        </p:txBody>
      </p:sp>
      <p:sp>
        <p:nvSpPr>
          <p:cNvPr id="8" name="TextBox 7"/>
          <p:cNvSpPr txBox="1"/>
          <p:nvPr userDrawn="1"/>
        </p:nvSpPr>
        <p:spPr>
          <a:xfrm>
            <a:off x="7848600" y="6324600"/>
            <a:ext cx="803425" cy="369332"/>
          </a:xfrm>
          <a:prstGeom prst="rect">
            <a:avLst/>
          </a:prstGeom>
          <a:noFill/>
        </p:spPr>
        <p:txBody>
          <a:bodyPr wrap="none" rtlCol="0">
            <a:spAutoFit/>
          </a:bodyPr>
          <a:lstStyle/>
          <a:p>
            <a:r>
              <a:rPr lang="en-US" dirty="0" smtClean="0"/>
              <a:t>Slide </a:t>
            </a:r>
            <a:fld id="{11C31AB8-CB78-478E-B9A9-5AD95C348CBC}" type="slidenum">
              <a:rPr lang="en-US" smtClean="0"/>
              <a:pPr/>
              <a:t>‹#›</a:t>
            </a:fld>
            <a:endParaRPr lang="en-US" dirty="0"/>
          </a:p>
        </p:txBody>
      </p:sp>
      <p:sp>
        <p:nvSpPr>
          <p:cNvPr id="9" name="TextBox 8"/>
          <p:cNvSpPr txBox="1"/>
          <p:nvPr userDrawn="1"/>
        </p:nvSpPr>
        <p:spPr>
          <a:xfrm>
            <a:off x="5943600" y="6324600"/>
            <a:ext cx="1718804" cy="369332"/>
          </a:xfrm>
          <a:prstGeom prst="rect">
            <a:avLst/>
          </a:prstGeom>
          <a:noFill/>
        </p:spPr>
        <p:txBody>
          <a:bodyPr wrap="none" rtlCol="0">
            <a:spAutoFit/>
          </a:bodyPr>
          <a:lstStyle/>
          <a:p>
            <a:r>
              <a:rPr lang="en-US" dirty="0" smtClean="0"/>
              <a:t>Part </a:t>
            </a:r>
            <a:r>
              <a:rPr lang="en-US" dirty="0" smtClean="0"/>
              <a:t>4, </a:t>
            </a:r>
            <a:r>
              <a:rPr lang="en-US" dirty="0" smtClean="0"/>
              <a:t>Lecture</a:t>
            </a:r>
            <a:r>
              <a:rPr lang="en-US" baseline="0" dirty="0" smtClean="0"/>
              <a:t> </a:t>
            </a:r>
            <a:r>
              <a:rPr lang="en-US" baseline="0" dirty="0" smtClean="0"/>
              <a:t>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FB6243-16C6-4ECB-A9C7-0BC3E86105D8}" type="datetimeFigureOut">
              <a:rPr lang="en-US" smtClean="0"/>
              <a:pPr/>
              <a:t>12/11/2014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FB6243-16C6-4ECB-A9C7-0BC3E86105D8}" type="datetimeFigureOut">
              <a:rPr lang="en-US" smtClean="0"/>
              <a:pPr/>
              <a:t>12/11/2014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12/11/2014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12/11/2014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12/11/2014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a:t>
            </a:r>
            <a:endParaRPr lang="en-US" dirty="0"/>
          </a:p>
        </p:txBody>
      </p:sp>
      <p:sp>
        <p:nvSpPr>
          <p:cNvPr id="3" name="Subtitle 2"/>
          <p:cNvSpPr>
            <a:spLocks noGrp="1"/>
          </p:cNvSpPr>
          <p:nvPr>
            <p:ph type="subTitle" idx="1"/>
          </p:nvPr>
        </p:nvSpPr>
        <p:spPr/>
        <p:txBody>
          <a:bodyPr/>
          <a:lstStyle/>
          <a:p>
            <a:r>
              <a:rPr lang="en-US" dirty="0" smtClean="0"/>
              <a:t>Part </a:t>
            </a:r>
            <a:r>
              <a:rPr lang="en-US" dirty="0" smtClean="0"/>
              <a:t>4</a:t>
            </a:r>
            <a:r>
              <a:rPr lang="en-US" dirty="0" smtClean="0"/>
              <a:t>:  </a:t>
            </a:r>
            <a:r>
              <a:rPr lang="en-US" dirty="0" smtClean="0"/>
              <a:t>General Constitutional Constraints on Agency Action</a:t>
            </a:r>
            <a:endParaRPr lang="en-US" dirty="0" smtClean="0"/>
          </a:p>
          <a:p>
            <a:r>
              <a:rPr lang="en-US" dirty="0" smtClean="0"/>
              <a:t>Lecture </a:t>
            </a:r>
            <a:r>
              <a:rPr lang="en-US" dirty="0" smtClean="0"/>
              <a:t>2:  Separation of Powers</a:t>
            </a:r>
            <a:endParaRPr lang="en-US" dirty="0"/>
          </a:p>
        </p:txBody>
      </p:sp>
      <p:pic>
        <p:nvPicPr>
          <p:cNvPr id="12290" name="Picture 2" descr="image"/>
          <p:cNvPicPr>
            <a:picLocks noChangeAspect="1" noChangeArrowheads="1"/>
          </p:cNvPicPr>
          <p:nvPr/>
        </p:nvPicPr>
        <p:blipFill>
          <a:blip r:embed="rId2"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3"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4" cstate="print"/>
          <a:srcRect/>
          <a:stretch>
            <a:fillRect/>
          </a:stretch>
        </p:blipFill>
        <p:spPr bwMode="auto">
          <a:xfrm>
            <a:off x="2286000" y="6210300"/>
            <a:ext cx="1876425" cy="2667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CFTC v. </a:t>
            </a:r>
            <a:r>
              <a:rPr lang="en-US" i="1" dirty="0" err="1" smtClean="0"/>
              <a:t>Schor</a:t>
            </a:r>
            <a:endParaRPr lang="en-US" i="1" dirty="0"/>
          </a:p>
        </p:txBody>
      </p:sp>
      <p:sp>
        <p:nvSpPr>
          <p:cNvPr id="3" name="Content Placeholder 2"/>
          <p:cNvSpPr>
            <a:spLocks noGrp="1"/>
          </p:cNvSpPr>
          <p:nvPr>
            <p:ph idx="1"/>
          </p:nvPr>
        </p:nvSpPr>
        <p:spPr>
          <a:xfrm>
            <a:off x="457200" y="1600200"/>
            <a:ext cx="8229600" cy="4724400"/>
          </a:xfrm>
        </p:spPr>
        <p:txBody>
          <a:bodyPr>
            <a:normAutofit fontScale="85000" lnSpcReduction="10000"/>
          </a:bodyPr>
          <a:lstStyle/>
          <a:p>
            <a:r>
              <a:rPr lang="en-US" dirty="0" smtClean="0"/>
              <a:t>Reasoning:</a:t>
            </a:r>
          </a:p>
          <a:p>
            <a:pPr lvl="1"/>
            <a:r>
              <a:rPr lang="en-US" dirty="0" smtClean="0"/>
              <a:t>The CFTC’s jurisdiction is expressly limited to </a:t>
            </a:r>
            <a:r>
              <a:rPr lang="en-US" u="sng" dirty="0" smtClean="0"/>
              <a:t>counterclaims</a:t>
            </a:r>
            <a:endParaRPr lang="en-US" dirty="0" smtClean="0"/>
          </a:p>
          <a:p>
            <a:pPr lvl="2"/>
            <a:r>
              <a:rPr lang="en-US" dirty="0" smtClean="0"/>
              <a:t>“. . . we are persuaded that the congressional authorization of limited CFTC jurisdiction over a narrow class of common law claims as an incident to the CFTC’s primary, and unchallenged, adjudicative function does not create a substantial threat to the separation of powers.”  (CB 224)</a:t>
            </a:r>
          </a:p>
          <a:p>
            <a:pPr lvl="1"/>
            <a:r>
              <a:rPr lang="en-US" dirty="0" smtClean="0"/>
              <a:t>Thus the party subject to adjudication of a common law claim by a non-Article III tribunal has already </a:t>
            </a:r>
            <a:r>
              <a:rPr lang="en-US" u="sng" dirty="0" smtClean="0"/>
              <a:t>voluntarily</a:t>
            </a:r>
            <a:r>
              <a:rPr lang="en-US" dirty="0" smtClean="0"/>
              <a:t> elected to avail themselves of that tribunal (in the party’s primary claim)</a:t>
            </a:r>
          </a:p>
          <a:p>
            <a:pPr lvl="2"/>
            <a:r>
              <a:rPr lang="en-US" dirty="0" smtClean="0"/>
              <a:t>“. . . the decision to invoke this forum is left entirely to the parties and the power of the federal judiciary to take jurisdiction of these matters is unaffected.”  (CB 224)</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Stern v. Marshall</a:t>
            </a:r>
            <a:endParaRPr lang="en-US" i="1" dirty="0"/>
          </a:p>
        </p:txBody>
      </p:sp>
      <p:sp>
        <p:nvSpPr>
          <p:cNvPr id="3" name="Content Placeholder 2"/>
          <p:cNvSpPr>
            <a:spLocks noGrp="1"/>
          </p:cNvSpPr>
          <p:nvPr>
            <p:ph idx="1"/>
          </p:nvPr>
        </p:nvSpPr>
        <p:spPr/>
        <p:txBody>
          <a:bodyPr>
            <a:normAutofit fontScale="92500" lnSpcReduction="20000"/>
          </a:bodyPr>
          <a:lstStyle/>
          <a:p>
            <a:r>
              <a:rPr lang="en-US" dirty="0" smtClean="0"/>
              <a:t>In 2011, the U.S. Supreme Court heard a similar case involving non-Article III tribunal counter-claim jurisdiction over common-law claims traditionally reserved to Article III courts</a:t>
            </a:r>
          </a:p>
          <a:p>
            <a:r>
              <a:rPr lang="en-US" i="1" dirty="0" smtClean="0"/>
              <a:t>Stern v. Marshall</a:t>
            </a:r>
            <a:r>
              <a:rPr lang="en-US" dirty="0" smtClean="0"/>
              <a:t> (2011)</a:t>
            </a:r>
          </a:p>
          <a:p>
            <a:r>
              <a:rPr lang="en-US" dirty="0" smtClean="0"/>
              <a:t>Background:</a:t>
            </a:r>
          </a:p>
          <a:p>
            <a:pPr lvl="1"/>
            <a:r>
              <a:rPr lang="en-US" dirty="0" smtClean="0"/>
              <a:t>There existed a long standing dispute between Vickie Marshall (a.k.a. “Anna Nicole Smith”) and E. Pierce Marshall over the estate of J. Howard Marshall</a:t>
            </a:r>
          </a:p>
          <a:p>
            <a:pPr lvl="2"/>
            <a:r>
              <a:rPr lang="en-US" dirty="0" smtClean="0"/>
              <a:t>Vickie Marshall was J. Howard Marshall’s (newly-wedded) wife at the time of his death</a:t>
            </a:r>
          </a:p>
          <a:p>
            <a:pPr lvl="2"/>
            <a:r>
              <a:rPr lang="en-US" dirty="0" smtClean="0"/>
              <a:t>E. Pierce Marshall was J. Howard Marshall’s son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Stern v. Marshall</a:t>
            </a:r>
            <a:endParaRPr lang="en-US" i="1" dirty="0"/>
          </a:p>
        </p:txBody>
      </p:sp>
      <p:sp>
        <p:nvSpPr>
          <p:cNvPr id="3" name="Content Placeholder 2"/>
          <p:cNvSpPr>
            <a:spLocks noGrp="1"/>
          </p:cNvSpPr>
          <p:nvPr>
            <p:ph idx="1"/>
          </p:nvPr>
        </p:nvSpPr>
        <p:spPr/>
        <p:txBody>
          <a:bodyPr>
            <a:normAutofit fontScale="92500" lnSpcReduction="20000"/>
          </a:bodyPr>
          <a:lstStyle/>
          <a:p>
            <a:r>
              <a:rPr lang="en-US" dirty="0" smtClean="0"/>
              <a:t>Background (</a:t>
            </a:r>
            <a:r>
              <a:rPr lang="en-US" dirty="0" err="1" smtClean="0"/>
              <a:t>con’t</a:t>
            </a:r>
            <a:r>
              <a:rPr lang="en-US" dirty="0" smtClean="0"/>
              <a:t>):</a:t>
            </a:r>
          </a:p>
          <a:p>
            <a:pPr lvl="1"/>
            <a:r>
              <a:rPr lang="en-US" dirty="0" smtClean="0"/>
              <a:t>Through a complicated series of procedural claims and dispositions, the bitter litigation over the estate of the late J. Howard Marshall ultimately ended up before a Federal Bankruptcy Court (which is not an Article III court)</a:t>
            </a:r>
          </a:p>
          <a:p>
            <a:pPr lvl="2"/>
            <a:r>
              <a:rPr lang="en-US" dirty="0" smtClean="0"/>
              <a:t>A Texas state court reached a conclusion contrary to the conclusion of the Bankruptcy Court</a:t>
            </a:r>
          </a:p>
          <a:p>
            <a:pPr lvl="1"/>
            <a:r>
              <a:rPr lang="en-US" dirty="0" smtClean="0"/>
              <a:t>On appeal, the Federal Court of Appeals held the Bankruptcy Court’s decision lacked jurisdiction over those elements of Vickie Marshall’s counterclaim because it was a core common law claim appropriate to Article III courts only</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Stern v. Marshall</a:t>
            </a:r>
            <a:endParaRPr lang="en-US" i="1" dirty="0"/>
          </a:p>
        </p:txBody>
      </p:sp>
      <p:sp>
        <p:nvSpPr>
          <p:cNvPr id="3" name="Content Placeholder 2"/>
          <p:cNvSpPr>
            <a:spLocks noGrp="1"/>
          </p:cNvSpPr>
          <p:nvPr>
            <p:ph idx="1"/>
          </p:nvPr>
        </p:nvSpPr>
        <p:spPr/>
        <p:txBody>
          <a:bodyPr>
            <a:normAutofit lnSpcReduction="10000"/>
          </a:bodyPr>
          <a:lstStyle/>
          <a:p>
            <a:r>
              <a:rPr lang="en-US" dirty="0" smtClean="0"/>
              <a:t>Issue:  does allowing a Federal Bankruptcy Court to issue a final judgment, in a common law claim brought by a debtor against a creditor-claimant, violate the Separation of Powers doctrine by allowing a non-Article III court to adjudicate that claim?</a:t>
            </a:r>
          </a:p>
          <a:p>
            <a:r>
              <a:rPr lang="en-US" dirty="0" smtClean="0"/>
              <a:t>Holding:  yes, it does violate the Separation of Powers because it unconstitutionally infringes on the powers of Article III courts.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Stern v. Marshall</a:t>
            </a:r>
            <a:endParaRPr lang="en-US" i="1" dirty="0"/>
          </a:p>
        </p:txBody>
      </p:sp>
      <p:sp>
        <p:nvSpPr>
          <p:cNvPr id="3" name="Content Placeholder 2"/>
          <p:cNvSpPr>
            <a:spLocks noGrp="1"/>
          </p:cNvSpPr>
          <p:nvPr>
            <p:ph idx="1"/>
          </p:nvPr>
        </p:nvSpPr>
        <p:spPr>
          <a:xfrm>
            <a:off x="457200" y="1295400"/>
            <a:ext cx="8229600" cy="5029200"/>
          </a:xfrm>
        </p:spPr>
        <p:txBody>
          <a:bodyPr>
            <a:normAutofit fontScale="85000" lnSpcReduction="20000"/>
          </a:bodyPr>
          <a:lstStyle/>
          <a:p>
            <a:r>
              <a:rPr lang="en-US" dirty="0" smtClean="0"/>
              <a:t>Reasoning:</a:t>
            </a:r>
          </a:p>
          <a:p>
            <a:pPr lvl="1"/>
            <a:r>
              <a:rPr lang="en-US" dirty="0" smtClean="0"/>
              <a:t>There </a:t>
            </a:r>
            <a:r>
              <a:rPr lang="en-US" u="sng" dirty="0" smtClean="0"/>
              <a:t>are</a:t>
            </a:r>
            <a:r>
              <a:rPr lang="en-US" dirty="0" smtClean="0"/>
              <a:t> a certain class of “public rights” claims which Congress may assign to adjudication by non-Article III courts</a:t>
            </a:r>
          </a:p>
          <a:p>
            <a:pPr lvl="1"/>
            <a:r>
              <a:rPr lang="en-US" dirty="0" smtClean="0"/>
              <a:t>Traditional state common law claims, however, do not fall under this category</a:t>
            </a:r>
          </a:p>
          <a:p>
            <a:pPr lvl="2"/>
            <a:r>
              <a:rPr lang="en-US" dirty="0" smtClean="0"/>
              <a:t>“ . . . It is clear that the Bankruptcy Court in this case exercised the ‘judicial Power of the United States’ in purporting to resolve and enter final judgment on a state common law claim.”  (CB 231)</a:t>
            </a:r>
          </a:p>
          <a:p>
            <a:pPr lvl="1"/>
            <a:r>
              <a:rPr lang="en-US" dirty="0" smtClean="0"/>
              <a:t>The Court distinguished </a:t>
            </a:r>
            <a:r>
              <a:rPr lang="en-US" i="1" dirty="0" err="1" smtClean="0"/>
              <a:t>Schor</a:t>
            </a:r>
            <a:r>
              <a:rPr lang="en-US" dirty="0" smtClean="0"/>
              <a:t> by noting that Marshall’s counterclaim (and Bankruptcy jurisdiction) was not limited to any particular area of law or agency expertise:</a:t>
            </a:r>
          </a:p>
          <a:p>
            <a:pPr lvl="2"/>
            <a:r>
              <a:rPr lang="en-US" dirty="0" smtClean="0"/>
              <a:t>“Furthermore, the asserted authority to decide </a:t>
            </a:r>
            <a:r>
              <a:rPr lang="en-US" dirty="0" err="1" smtClean="0"/>
              <a:t>Vicke’s</a:t>
            </a:r>
            <a:r>
              <a:rPr lang="en-US" dirty="0" smtClean="0"/>
              <a:t> claim is not limited to a ‘particularized area of the law,’ as in . . . </a:t>
            </a:r>
            <a:r>
              <a:rPr lang="en-US" i="1" dirty="0" err="1" smtClean="0"/>
              <a:t>Schor</a:t>
            </a:r>
            <a:r>
              <a:rPr lang="en-US" dirty="0" smtClean="0"/>
              <a:t>.  We deal here not with an agency but with a court, with substantive jurisdiction reaching any area of the </a:t>
            </a:r>
            <a:r>
              <a:rPr lang="en-US" i="1" dirty="0" smtClean="0"/>
              <a:t>corpus </a:t>
            </a:r>
            <a:r>
              <a:rPr lang="en-US" i="1" dirty="0" err="1" smtClean="0"/>
              <a:t>juris</a:t>
            </a:r>
            <a:r>
              <a:rPr lang="en-US" dirty="0" smtClean="0"/>
              <a:t>.”  (CB 234)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Separation of Powers</a:t>
            </a:r>
            <a:endParaRPr lang="en-US" dirty="0"/>
          </a:p>
        </p:txBody>
      </p:sp>
      <p:sp>
        <p:nvSpPr>
          <p:cNvPr id="3" name="Content Placeholder 2"/>
          <p:cNvSpPr>
            <a:spLocks noGrp="1"/>
          </p:cNvSpPr>
          <p:nvPr>
            <p:ph idx="1"/>
          </p:nvPr>
        </p:nvSpPr>
        <p:spPr>
          <a:xfrm>
            <a:off x="457200" y="1600200"/>
            <a:ext cx="8534400" cy="4525963"/>
          </a:xfrm>
        </p:spPr>
        <p:txBody>
          <a:bodyPr>
            <a:normAutofit fontScale="62500" lnSpcReduction="20000"/>
          </a:bodyPr>
          <a:lstStyle/>
          <a:p>
            <a:r>
              <a:rPr lang="en-US" dirty="0" smtClean="0"/>
              <a:t>Modern Federal agencies may be Madison’s worst nightmare (from </a:t>
            </a:r>
            <a:r>
              <a:rPr lang="en-US" i="1" dirty="0" smtClean="0"/>
              <a:t>The Federalist</a:t>
            </a:r>
            <a:r>
              <a:rPr lang="en-US" dirty="0" smtClean="0"/>
              <a:t>) – they combine the executive, legislative, and judicial functions all into one unit (consider the FTC):</a:t>
            </a:r>
          </a:p>
          <a:p>
            <a:pPr lvl="1"/>
            <a:r>
              <a:rPr lang="en-US" dirty="0" smtClean="0"/>
              <a:t>The Commission promulgates substantive rules of conduct. </a:t>
            </a:r>
            <a:r>
              <a:rPr lang="en-US" dirty="0" smtClean="0"/>
              <a:t> The Commission </a:t>
            </a:r>
            <a:r>
              <a:rPr lang="en-US" dirty="0" smtClean="0"/>
              <a:t>then considers whether to authorize investigations </a:t>
            </a:r>
            <a:r>
              <a:rPr lang="en-US" dirty="0" smtClean="0"/>
              <a:t>into whether </a:t>
            </a:r>
            <a:r>
              <a:rPr lang="en-US" dirty="0" smtClean="0"/>
              <a:t>the Commission’s rules have been violated. If the </a:t>
            </a:r>
            <a:r>
              <a:rPr lang="en-US" dirty="0" smtClean="0"/>
              <a:t>Commission authorizes </a:t>
            </a:r>
            <a:r>
              <a:rPr lang="en-US" dirty="0" smtClean="0"/>
              <a:t>an investigation, the investigation is conducted </a:t>
            </a:r>
            <a:r>
              <a:rPr lang="en-US" dirty="0" smtClean="0"/>
              <a:t>by the </a:t>
            </a:r>
            <a:r>
              <a:rPr lang="en-US" dirty="0" smtClean="0"/>
              <a:t>Commission, which reports its findings to the Commission. </a:t>
            </a:r>
            <a:r>
              <a:rPr lang="en-US" dirty="0" smtClean="0"/>
              <a:t> If the Commission </a:t>
            </a:r>
            <a:r>
              <a:rPr lang="en-US" dirty="0" smtClean="0"/>
              <a:t>thinks that the Commission’s findings warrant an </a:t>
            </a:r>
            <a:r>
              <a:rPr lang="en-US" dirty="0" smtClean="0"/>
              <a:t>enforcement action</a:t>
            </a:r>
            <a:r>
              <a:rPr lang="en-US" dirty="0" smtClean="0"/>
              <a:t>, the Commission issues a complaint. The </a:t>
            </a:r>
            <a:r>
              <a:rPr lang="en-US" dirty="0" smtClean="0"/>
              <a:t>Commission’s complaint </a:t>
            </a:r>
            <a:r>
              <a:rPr lang="en-US" dirty="0" smtClean="0"/>
              <a:t>that a Commission rule has been violated is </a:t>
            </a:r>
            <a:r>
              <a:rPr lang="en-US" dirty="0" smtClean="0"/>
              <a:t>then prosecuted </a:t>
            </a:r>
            <a:r>
              <a:rPr lang="en-US" dirty="0" smtClean="0"/>
              <a:t>by the Commission and adjudicated by the </a:t>
            </a:r>
            <a:r>
              <a:rPr lang="en-US" dirty="0" smtClean="0"/>
              <a:t>Commission.  This </a:t>
            </a:r>
            <a:r>
              <a:rPr lang="en-US" dirty="0" smtClean="0"/>
              <a:t>Commission adjudication can either take place before the </a:t>
            </a:r>
            <a:r>
              <a:rPr lang="en-US" dirty="0" smtClean="0"/>
              <a:t>full Commission </a:t>
            </a:r>
            <a:r>
              <a:rPr lang="en-US" dirty="0" smtClean="0"/>
              <a:t>or before a semi-autonomous Commission </a:t>
            </a:r>
            <a:r>
              <a:rPr lang="en-US" dirty="0" smtClean="0"/>
              <a:t>administrative law </a:t>
            </a:r>
            <a:r>
              <a:rPr lang="en-US" dirty="0" smtClean="0"/>
              <a:t>judge. </a:t>
            </a:r>
            <a:r>
              <a:rPr lang="en-US" dirty="0" smtClean="0"/>
              <a:t> If </a:t>
            </a:r>
            <a:r>
              <a:rPr lang="en-US" dirty="0" smtClean="0"/>
              <a:t>the Commission chooses to adjudicate before </a:t>
            </a:r>
            <a:r>
              <a:rPr lang="en-US" dirty="0" smtClean="0"/>
              <a:t>an administrative </a:t>
            </a:r>
            <a:r>
              <a:rPr lang="en-US" dirty="0" smtClean="0"/>
              <a:t>law judge rather than before the Commission and </a:t>
            </a:r>
            <a:r>
              <a:rPr lang="en-US" dirty="0" smtClean="0"/>
              <a:t>the decision </a:t>
            </a:r>
            <a:r>
              <a:rPr lang="en-US" dirty="0" smtClean="0"/>
              <a:t>is adverse to the Commission, the Commission can appeal </a:t>
            </a:r>
            <a:r>
              <a:rPr lang="en-US" dirty="0" smtClean="0"/>
              <a:t>to the </a:t>
            </a:r>
            <a:r>
              <a:rPr lang="en-US" dirty="0" smtClean="0"/>
              <a:t>Commission. If the Commission ultimately finds a violation, </a:t>
            </a:r>
            <a:r>
              <a:rPr lang="en-US" dirty="0" smtClean="0"/>
              <a:t>then, and </a:t>
            </a:r>
            <a:r>
              <a:rPr lang="en-US" dirty="0" smtClean="0"/>
              <a:t>only then, the affected private party can appeal to an Article </a:t>
            </a:r>
            <a:r>
              <a:rPr lang="en-US" dirty="0" smtClean="0"/>
              <a:t>III court</a:t>
            </a:r>
            <a:r>
              <a:rPr lang="en-US" dirty="0" smtClean="0"/>
              <a:t>. </a:t>
            </a:r>
            <a:r>
              <a:rPr lang="en-US" dirty="0" smtClean="0"/>
              <a:t> But </a:t>
            </a:r>
            <a:r>
              <a:rPr lang="en-US" dirty="0" smtClean="0"/>
              <a:t>the agency decision, even before the bona fide Article </a:t>
            </a:r>
            <a:r>
              <a:rPr lang="en-US" dirty="0" smtClean="0"/>
              <a:t>III tribunal</a:t>
            </a:r>
            <a:r>
              <a:rPr lang="en-US" dirty="0" smtClean="0"/>
              <a:t>, possesses a very strong </a:t>
            </a:r>
            <a:r>
              <a:rPr lang="en-US" dirty="0" smtClean="0"/>
              <a:t> presumption </a:t>
            </a:r>
            <a:r>
              <a:rPr lang="en-US" dirty="0" smtClean="0"/>
              <a:t>of correctness on </a:t>
            </a:r>
            <a:r>
              <a:rPr lang="en-US" dirty="0" smtClean="0"/>
              <a:t>matters both </a:t>
            </a:r>
            <a:r>
              <a:rPr lang="en-US" dirty="0" smtClean="0"/>
              <a:t>of fact and of law</a:t>
            </a:r>
            <a:r>
              <a:rPr lang="en-US" dirty="0" smtClean="0"/>
              <a:t>.  (CB 243)</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Withrow</a:t>
            </a:r>
            <a:r>
              <a:rPr lang="en-US" i="1" dirty="0" smtClean="0"/>
              <a:t> v. Larkin</a:t>
            </a:r>
            <a:endParaRPr lang="en-US" i="1" dirty="0"/>
          </a:p>
        </p:txBody>
      </p:sp>
      <p:sp>
        <p:nvSpPr>
          <p:cNvPr id="3" name="Content Placeholder 2"/>
          <p:cNvSpPr>
            <a:spLocks noGrp="1"/>
          </p:cNvSpPr>
          <p:nvPr>
            <p:ph idx="1"/>
          </p:nvPr>
        </p:nvSpPr>
        <p:spPr>
          <a:xfrm>
            <a:off x="457200" y="1295400"/>
            <a:ext cx="8229600" cy="4830763"/>
          </a:xfrm>
        </p:spPr>
        <p:txBody>
          <a:bodyPr>
            <a:normAutofit fontScale="70000" lnSpcReduction="20000"/>
          </a:bodyPr>
          <a:lstStyle/>
          <a:p>
            <a:r>
              <a:rPr lang="en-US" i="1" dirty="0" err="1" smtClean="0"/>
              <a:t>Withrow</a:t>
            </a:r>
            <a:r>
              <a:rPr lang="en-US" i="1" dirty="0" smtClean="0"/>
              <a:t> v. Larkin</a:t>
            </a:r>
            <a:r>
              <a:rPr lang="en-US" dirty="0" smtClean="0"/>
              <a:t> (1975)</a:t>
            </a:r>
          </a:p>
          <a:p>
            <a:r>
              <a:rPr lang="en-US" dirty="0" smtClean="0"/>
              <a:t>Background:</a:t>
            </a:r>
          </a:p>
          <a:p>
            <a:pPr lvl="1"/>
            <a:r>
              <a:rPr lang="en-US" dirty="0" smtClean="0"/>
              <a:t>Wisconsin requires a license to practice medicine and prohibits various acts of professional misconduct</a:t>
            </a:r>
          </a:p>
          <a:p>
            <a:pPr lvl="2"/>
            <a:r>
              <a:rPr lang="en-US" dirty="0" smtClean="0"/>
              <a:t>Administered by an Examining Board of physicians</a:t>
            </a:r>
          </a:p>
          <a:p>
            <a:pPr lvl="1"/>
            <a:r>
              <a:rPr lang="en-US" dirty="0" smtClean="0"/>
              <a:t>Larkin was the subject of an investigation regarding alleged professional misconduct, and initiated a suit seeking to block the enforcement of the Wisconsin State statutes authorizing the Board’s authority</a:t>
            </a:r>
          </a:p>
          <a:p>
            <a:pPr lvl="1"/>
            <a:r>
              <a:rPr lang="en-US" dirty="0" smtClean="0"/>
              <a:t>Upon receipt of notice of the investigation and “contested hearing,” Larkin moved to have the hearing enjoined and the District Court granted the motion</a:t>
            </a:r>
          </a:p>
          <a:p>
            <a:pPr lvl="1"/>
            <a:r>
              <a:rPr lang="en-US" dirty="0" smtClean="0"/>
              <a:t>The Board compiled with the injunction, but proceeded to notice and hold a “final investigative session” at which Larkin’s attorney, but not Larkin, was present</a:t>
            </a:r>
          </a:p>
          <a:p>
            <a:pPr lvl="2"/>
            <a:r>
              <a:rPr lang="en-US" dirty="0" smtClean="0"/>
              <a:t>Based on that session it issued “Findings of Fact, Conclusions of Law, and a “Decision” that Larkin had engaged in “misconduct” and imposed sanctions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Withrow</a:t>
            </a:r>
            <a:r>
              <a:rPr lang="en-US" i="1" dirty="0" smtClean="0"/>
              <a:t> v. Larkin</a:t>
            </a:r>
            <a:endParaRPr lang="en-US" i="1" dirty="0"/>
          </a:p>
        </p:txBody>
      </p:sp>
      <p:sp>
        <p:nvSpPr>
          <p:cNvPr id="3" name="Content Placeholder 2"/>
          <p:cNvSpPr>
            <a:spLocks noGrp="1"/>
          </p:cNvSpPr>
          <p:nvPr>
            <p:ph idx="1"/>
          </p:nvPr>
        </p:nvSpPr>
        <p:spPr/>
        <p:txBody>
          <a:bodyPr/>
          <a:lstStyle/>
          <a:p>
            <a:r>
              <a:rPr lang="en-US" dirty="0" smtClean="0"/>
              <a:t>Issue:  does the combination of investigatory (executive) and adjudicatory (judicial) functions into the single entity (the Examining Board) violate the Separation of Powers doctrine thus violating Larkin’s Due Process rights?</a:t>
            </a:r>
          </a:p>
          <a:p>
            <a:r>
              <a:rPr lang="en-US" dirty="0" smtClean="0"/>
              <a:t>Holding:  No, the combination does not violate the Separation of Powers doctrine.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Withrow</a:t>
            </a:r>
            <a:r>
              <a:rPr lang="en-US" i="1" dirty="0" smtClean="0"/>
              <a:t> v. Larkin</a:t>
            </a:r>
            <a:endParaRPr lang="en-US" i="1" dirty="0"/>
          </a:p>
        </p:txBody>
      </p:sp>
      <p:sp>
        <p:nvSpPr>
          <p:cNvPr id="3" name="Content Placeholder 2"/>
          <p:cNvSpPr>
            <a:spLocks noGrp="1"/>
          </p:cNvSpPr>
          <p:nvPr>
            <p:ph idx="1"/>
          </p:nvPr>
        </p:nvSpPr>
        <p:spPr/>
        <p:txBody>
          <a:bodyPr>
            <a:normAutofit fontScale="85000" lnSpcReduction="20000"/>
          </a:bodyPr>
          <a:lstStyle/>
          <a:p>
            <a:r>
              <a:rPr lang="en-US" dirty="0" smtClean="0"/>
              <a:t>Reasoning:</a:t>
            </a:r>
          </a:p>
          <a:p>
            <a:pPr lvl="1"/>
            <a:r>
              <a:rPr lang="en-US" dirty="0" smtClean="0"/>
              <a:t>The court finds the argument that combining investigative and adjudicative functions risks unconstitutional bias to be a difficult argument</a:t>
            </a:r>
          </a:p>
          <a:p>
            <a:pPr lvl="2"/>
            <a:r>
              <a:rPr lang="en-US" dirty="0" smtClean="0"/>
              <a:t>“The </a:t>
            </a:r>
            <a:r>
              <a:rPr lang="en-US" dirty="0" smtClean="0"/>
              <a:t>contention that the combination of investigative and </a:t>
            </a:r>
            <a:r>
              <a:rPr lang="en-US" dirty="0" smtClean="0"/>
              <a:t>adjudicative functions </a:t>
            </a:r>
            <a:r>
              <a:rPr lang="en-US" dirty="0" smtClean="0"/>
              <a:t>necessarily creates an unconstitutional risk of bias in </a:t>
            </a:r>
            <a:r>
              <a:rPr lang="en-US" dirty="0" smtClean="0"/>
              <a:t>administrative adjudication </a:t>
            </a:r>
            <a:r>
              <a:rPr lang="en-US" dirty="0" smtClean="0"/>
              <a:t>has a much more difficult burden of persuasion </a:t>
            </a:r>
            <a:r>
              <a:rPr lang="en-US" dirty="0" smtClean="0"/>
              <a:t>to carry.”  (CB 246)</a:t>
            </a:r>
          </a:p>
          <a:p>
            <a:pPr lvl="2"/>
            <a:r>
              <a:rPr lang="en-US" dirty="0" smtClean="0"/>
              <a:t>“It must overcome a presumption of honesty and integrity in </a:t>
            </a:r>
            <a:r>
              <a:rPr lang="en-US" dirty="0" smtClean="0"/>
              <a:t>those serving </a:t>
            </a:r>
            <a:r>
              <a:rPr lang="en-US" dirty="0" smtClean="0"/>
              <a:t>as adjudicators; and it must convince that, under a realistic </a:t>
            </a:r>
            <a:r>
              <a:rPr lang="en-US" dirty="0" smtClean="0"/>
              <a:t>appraisal of </a:t>
            </a:r>
            <a:r>
              <a:rPr lang="en-US" dirty="0" smtClean="0"/>
              <a:t>psychological tendencies and human weakness, conferring </a:t>
            </a:r>
            <a:r>
              <a:rPr lang="en-US" dirty="0" smtClean="0"/>
              <a:t>investigative and </a:t>
            </a:r>
            <a:r>
              <a:rPr lang="en-US" dirty="0" smtClean="0"/>
              <a:t>adjudicative powers on the same individuals poses such </a:t>
            </a:r>
            <a:r>
              <a:rPr lang="en-US" dirty="0" smtClean="0"/>
              <a:t>a risk </a:t>
            </a:r>
            <a:r>
              <a:rPr lang="en-US" dirty="0" smtClean="0"/>
              <a:t>of actual bias or prejudgment that the practice must be forbidden </a:t>
            </a:r>
            <a:r>
              <a:rPr lang="en-US" dirty="0" smtClean="0"/>
              <a:t>if the </a:t>
            </a:r>
            <a:r>
              <a:rPr lang="en-US" dirty="0" smtClean="0"/>
              <a:t>guarantee of due process is to be adequately </a:t>
            </a:r>
            <a:r>
              <a:rPr lang="en-US" dirty="0" smtClean="0"/>
              <a:t>implemented.  Very </a:t>
            </a:r>
            <a:r>
              <a:rPr lang="en-US" dirty="0" smtClean="0"/>
              <a:t>similar claims have been squarely rejected in prior </a:t>
            </a:r>
            <a:r>
              <a:rPr lang="en-US" dirty="0" smtClean="0"/>
              <a:t>decisions.”  </a:t>
            </a:r>
            <a:r>
              <a:rPr lang="en-US" dirty="0" smtClean="0"/>
              <a:t>(CB 246)</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Withrow</a:t>
            </a:r>
            <a:r>
              <a:rPr lang="en-US" i="1" dirty="0" smtClean="0"/>
              <a:t> v. Larkin</a:t>
            </a:r>
            <a:endParaRPr lang="en-US" i="1" dirty="0"/>
          </a:p>
        </p:txBody>
      </p:sp>
      <p:sp>
        <p:nvSpPr>
          <p:cNvPr id="3" name="Content Placeholder 2"/>
          <p:cNvSpPr>
            <a:spLocks noGrp="1"/>
          </p:cNvSpPr>
          <p:nvPr>
            <p:ph idx="1"/>
          </p:nvPr>
        </p:nvSpPr>
        <p:spPr/>
        <p:txBody>
          <a:bodyPr>
            <a:normAutofit fontScale="70000" lnSpcReduction="20000"/>
          </a:bodyPr>
          <a:lstStyle/>
          <a:p>
            <a:r>
              <a:rPr lang="en-US" dirty="0" smtClean="0"/>
              <a:t>Reasoning (</a:t>
            </a:r>
            <a:r>
              <a:rPr lang="en-US" dirty="0" err="1" smtClean="0"/>
              <a:t>con’t</a:t>
            </a:r>
            <a:r>
              <a:rPr lang="en-US" dirty="0" smtClean="0"/>
              <a:t>):</a:t>
            </a:r>
          </a:p>
          <a:p>
            <a:pPr lvl="1"/>
            <a:r>
              <a:rPr lang="en-US" dirty="0" smtClean="0"/>
              <a:t>The Court found, however, that the risk of such bias – while possible in some circumstances – was unlikely in this case:</a:t>
            </a:r>
          </a:p>
          <a:p>
            <a:pPr lvl="2"/>
            <a:r>
              <a:rPr lang="en-US" dirty="0" smtClean="0"/>
              <a:t>“Of </a:t>
            </a:r>
            <a:r>
              <a:rPr lang="en-US" dirty="0" smtClean="0"/>
              <a:t>course, we should be alert to the possibilities of </a:t>
            </a:r>
            <a:r>
              <a:rPr lang="en-US" dirty="0" smtClean="0"/>
              <a:t>bias that </a:t>
            </a:r>
            <a:r>
              <a:rPr lang="en-US" dirty="0" smtClean="0"/>
              <a:t>may lurk in the way particular procedures actually work in practice</a:t>
            </a:r>
            <a:r>
              <a:rPr lang="en-US" dirty="0" smtClean="0"/>
              <a:t>.  The </a:t>
            </a:r>
            <a:r>
              <a:rPr lang="en-US" dirty="0" smtClean="0"/>
              <a:t>processes utilized by the Board, however, do not in themselves </a:t>
            </a:r>
            <a:r>
              <a:rPr lang="en-US" dirty="0" smtClean="0"/>
              <a:t>contain an </a:t>
            </a:r>
            <a:r>
              <a:rPr lang="en-US" dirty="0" smtClean="0"/>
              <a:t>unacceptable risk of bias.”  (CB 248</a:t>
            </a:r>
            <a:r>
              <a:rPr lang="en-US" dirty="0" smtClean="0"/>
              <a:t>)</a:t>
            </a:r>
          </a:p>
          <a:p>
            <a:pPr lvl="1"/>
            <a:r>
              <a:rPr lang="en-US" dirty="0" smtClean="0"/>
              <a:t>The Board reasoned that many examples in the judicial system, such as judges retrying cases and finding probable cause in criminal cases then subsequently acquitting defendants were not logically inconsistent in a way and the frequency of such outcomes suggested against risk of bias:</a:t>
            </a:r>
          </a:p>
          <a:p>
            <a:pPr lvl="1"/>
            <a:r>
              <a:rPr lang="en-US" dirty="0" smtClean="0"/>
              <a:t>“Indeed</a:t>
            </a:r>
            <a:r>
              <a:rPr lang="en-US" dirty="0" smtClean="0"/>
              <a:t>, just as there is </a:t>
            </a:r>
            <a:r>
              <a:rPr lang="en-US" dirty="0" smtClean="0"/>
              <a:t>no logical </a:t>
            </a:r>
            <a:r>
              <a:rPr lang="en-US" dirty="0" smtClean="0"/>
              <a:t>inconsistency between a finding of probable cause and an </a:t>
            </a:r>
            <a:r>
              <a:rPr lang="en-US" dirty="0" smtClean="0"/>
              <a:t>acquittal in </a:t>
            </a:r>
            <a:r>
              <a:rPr lang="en-US" dirty="0" smtClean="0"/>
              <a:t>a criminal proceeding, there is no incompatibility between the </a:t>
            </a:r>
            <a:r>
              <a:rPr lang="en-US" dirty="0" smtClean="0"/>
              <a:t>agency filing </a:t>
            </a:r>
            <a:r>
              <a:rPr lang="en-US" dirty="0" smtClean="0"/>
              <a:t>a complaint based on probable cause and a subsequent </a:t>
            </a:r>
            <a:r>
              <a:rPr lang="en-US" dirty="0" smtClean="0"/>
              <a:t>decision, when </a:t>
            </a:r>
            <a:r>
              <a:rPr lang="en-US" dirty="0" smtClean="0"/>
              <a:t>all the evidence is in, that there has been no violation of the </a:t>
            </a:r>
            <a:r>
              <a:rPr lang="en-US" dirty="0" smtClean="0"/>
              <a:t>statute.”  </a:t>
            </a:r>
            <a:r>
              <a:rPr lang="en-US" dirty="0" smtClean="0"/>
              <a:t>(CB 250)</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CFTC v. </a:t>
            </a:r>
            <a:r>
              <a:rPr lang="en-US" i="1" dirty="0" err="1" smtClean="0"/>
              <a:t>Schor</a:t>
            </a:r>
            <a:endParaRPr lang="en-US" i="1" dirty="0"/>
          </a:p>
        </p:txBody>
      </p:sp>
      <p:sp>
        <p:nvSpPr>
          <p:cNvPr id="3" name="Content Placeholder 2"/>
          <p:cNvSpPr>
            <a:spLocks noGrp="1"/>
          </p:cNvSpPr>
          <p:nvPr>
            <p:ph idx="1"/>
          </p:nvPr>
        </p:nvSpPr>
        <p:spPr/>
        <p:txBody>
          <a:bodyPr>
            <a:normAutofit fontScale="92500" lnSpcReduction="20000"/>
          </a:bodyPr>
          <a:lstStyle/>
          <a:p>
            <a:r>
              <a:rPr lang="en-US" i="1" dirty="0" smtClean="0"/>
              <a:t>Commodities Futures Trading Common’ v. </a:t>
            </a:r>
            <a:r>
              <a:rPr lang="en-US" i="1" dirty="0" err="1" smtClean="0"/>
              <a:t>Schor</a:t>
            </a:r>
            <a:r>
              <a:rPr lang="en-US" dirty="0" smtClean="0"/>
              <a:t> (1986)</a:t>
            </a:r>
          </a:p>
          <a:p>
            <a:r>
              <a:rPr lang="en-US" dirty="0" smtClean="0"/>
              <a:t>Background:</a:t>
            </a:r>
          </a:p>
          <a:p>
            <a:pPr lvl="1"/>
            <a:r>
              <a:rPr lang="en-US" dirty="0" smtClean="0"/>
              <a:t>The CFTC is an agency created by the Commodity Exchange Act (CEA) and empowered to regulate commodity futures transactions, including to adjudicate claims for damages.</a:t>
            </a:r>
          </a:p>
          <a:p>
            <a:pPr lvl="2"/>
            <a:r>
              <a:rPr lang="en-US" dirty="0" smtClean="0"/>
              <a:t>Pursuant to this authority, the CFTC promulgated a regulation authorizing itself to adjudicate counterclaims brought by broker-dealers subject to primary claims (before the Commission) by investors.</a:t>
            </a:r>
          </a:p>
          <a:p>
            <a:pPr lvl="2"/>
            <a:r>
              <a:rPr lang="en-US" dirty="0" smtClean="0"/>
              <a:t>The counterclaim jurisdiction extended only to actions arising out of the same transaction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CFTC v. </a:t>
            </a:r>
            <a:r>
              <a:rPr lang="en-US" i="1" dirty="0" err="1" smtClean="0"/>
              <a:t>Schor</a:t>
            </a:r>
            <a:endParaRPr lang="en-US" i="1" dirty="0"/>
          </a:p>
        </p:txBody>
      </p:sp>
      <p:sp>
        <p:nvSpPr>
          <p:cNvPr id="3" name="Content Placeholder 2"/>
          <p:cNvSpPr>
            <a:spLocks noGrp="1"/>
          </p:cNvSpPr>
          <p:nvPr>
            <p:ph idx="1"/>
          </p:nvPr>
        </p:nvSpPr>
        <p:spPr/>
        <p:txBody>
          <a:bodyPr>
            <a:normAutofit fontScale="92500" lnSpcReduction="20000"/>
          </a:bodyPr>
          <a:lstStyle/>
          <a:p>
            <a:r>
              <a:rPr lang="en-US" dirty="0" err="1" smtClean="0"/>
              <a:t>Schor</a:t>
            </a:r>
            <a:r>
              <a:rPr lang="en-US" dirty="0" smtClean="0"/>
              <a:t> brought claims against Conti for alleged violations of the CEA</a:t>
            </a:r>
          </a:p>
          <a:p>
            <a:pPr lvl="1"/>
            <a:r>
              <a:rPr lang="en-US" dirty="0" smtClean="0"/>
              <a:t>Conti counter-claimed for debits owed to Conti by </a:t>
            </a:r>
            <a:r>
              <a:rPr lang="en-US" dirty="0" err="1" smtClean="0"/>
              <a:t>Schor</a:t>
            </a:r>
            <a:endParaRPr lang="en-US" dirty="0" smtClean="0"/>
          </a:p>
          <a:p>
            <a:r>
              <a:rPr lang="en-US" dirty="0" smtClean="0"/>
              <a:t>The CFTC ruled for Conti on all counts</a:t>
            </a:r>
          </a:p>
          <a:p>
            <a:r>
              <a:rPr lang="en-US" dirty="0" err="1" smtClean="0"/>
              <a:t>Schor</a:t>
            </a:r>
            <a:r>
              <a:rPr lang="en-US" dirty="0" smtClean="0"/>
              <a:t> challenged the authority of the CFTC to adjudicate Conti’s counterclaim as violating the separation of powers by vesting the initial adjudication of common law counterclaims (breach of contract, etc.) in a non-Article III tribunal</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CFTC v. </a:t>
            </a:r>
            <a:r>
              <a:rPr lang="en-US" i="1" dirty="0" err="1" smtClean="0"/>
              <a:t>Schor</a:t>
            </a:r>
            <a:endParaRPr lang="en-US" i="1" dirty="0"/>
          </a:p>
        </p:txBody>
      </p:sp>
      <p:sp>
        <p:nvSpPr>
          <p:cNvPr id="3" name="Content Placeholder 2"/>
          <p:cNvSpPr>
            <a:spLocks noGrp="1"/>
          </p:cNvSpPr>
          <p:nvPr>
            <p:ph idx="1"/>
          </p:nvPr>
        </p:nvSpPr>
        <p:spPr>
          <a:xfrm>
            <a:off x="457200" y="1371600"/>
            <a:ext cx="8229600" cy="4876800"/>
          </a:xfrm>
        </p:spPr>
        <p:txBody>
          <a:bodyPr>
            <a:normAutofit fontScale="77500" lnSpcReduction="20000"/>
          </a:bodyPr>
          <a:lstStyle/>
          <a:p>
            <a:r>
              <a:rPr lang="en-US" dirty="0" smtClean="0"/>
              <a:t>Issue:  Can Congress vest the adjudication of common law claims in an administrative tribunal?  If so, under what conditions?</a:t>
            </a:r>
          </a:p>
          <a:p>
            <a:r>
              <a:rPr lang="en-US" dirty="0" smtClean="0"/>
              <a:t>Holding:  Yes, Congress may do so, provided four factors suggest the vestment is not an unconstitutional intrusion into the judiciary:</a:t>
            </a:r>
          </a:p>
          <a:p>
            <a:pPr lvl="1"/>
            <a:r>
              <a:rPr lang="en-US" dirty="0" smtClean="0"/>
              <a:t>(1) the extent to which the “essential attributes of judicial power” [remain] reserved to Article III courts;</a:t>
            </a:r>
          </a:p>
          <a:p>
            <a:pPr lvl="1"/>
            <a:r>
              <a:rPr lang="en-US" dirty="0" smtClean="0"/>
              <a:t>(2) the extent to which the non-Article III [tribunal] exercises the range of jurisdiction and powers normally vested only in Article III courts; </a:t>
            </a:r>
          </a:p>
          <a:p>
            <a:pPr lvl="1"/>
            <a:r>
              <a:rPr lang="en-US" dirty="0" smtClean="0"/>
              <a:t>(3) the origins and importance of the right being adjudicated; and</a:t>
            </a:r>
          </a:p>
          <a:p>
            <a:pPr lvl="1"/>
            <a:r>
              <a:rPr lang="en-US" dirty="0" smtClean="0"/>
              <a:t>(4) the concerns that drove Congress to depart from the [formalist] requirements of Article III</a:t>
            </a:r>
            <a:endParaRPr lang="en-US" dirty="0"/>
          </a:p>
        </p:txBody>
      </p:sp>
    </p:spTree>
  </p:cSld>
  <p:clrMapOvr>
    <a:masterClrMapping/>
  </p:clrMapOvr>
</p:sld>
</file>

<file path=ppt/theme/theme1.xml><?xml version="1.0" encoding="utf-8"?>
<a:theme xmlns:a="http://schemas.openxmlformats.org/drawingml/2006/main" name="Administrative La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Administrative Law</Template>
  <TotalTime>174</TotalTime>
  <Words>1663</Words>
  <Application>Microsoft Office PowerPoint</Application>
  <PresentationFormat>On-screen Show (4:3)</PresentationFormat>
  <Paragraphs>75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Administrative Law</vt:lpstr>
      <vt:lpstr>Administrative Law</vt:lpstr>
      <vt:lpstr>Separation of Powers</vt:lpstr>
      <vt:lpstr>Withrow v. Larkin</vt:lpstr>
      <vt:lpstr>Withrow v. Larkin</vt:lpstr>
      <vt:lpstr>Withrow v. Larkin</vt:lpstr>
      <vt:lpstr>Withrow v. Larkin</vt:lpstr>
      <vt:lpstr>CFTC v. Schor</vt:lpstr>
      <vt:lpstr>CFTC v. Schor</vt:lpstr>
      <vt:lpstr>CFTC v. Schor</vt:lpstr>
      <vt:lpstr>CFTC v. Schor</vt:lpstr>
      <vt:lpstr>Stern v. Marshall</vt:lpstr>
      <vt:lpstr>Stern v. Marshall</vt:lpstr>
      <vt:lpstr>Stern v. Marshall</vt:lpstr>
      <vt:lpstr>Stern v. Marshall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Administrative Law</dc:title>
  <dc:creator>David Thaw</dc:creator>
  <cp:lastModifiedBy>David Thaw</cp:lastModifiedBy>
  <cp:revision>19</cp:revision>
  <dcterms:created xsi:type="dcterms:W3CDTF">2014-12-11T07:21:56Z</dcterms:created>
  <dcterms:modified xsi:type="dcterms:W3CDTF">2014-12-11T10:16:49Z</dcterms:modified>
</cp:coreProperties>
</file>